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1"/>
  </p:sldMasterIdLst>
  <p:sldIdLst>
    <p:sldId id="258" r:id="rId2"/>
    <p:sldId id="259" r:id="rId3"/>
    <p:sldId id="265" r:id="rId4"/>
    <p:sldId id="260" r:id="rId5"/>
    <p:sldId id="266"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8" autoAdjust="0"/>
    <p:restoredTop sz="94660"/>
  </p:normalViewPr>
  <p:slideViewPr>
    <p:cSldViewPr snapToGrid="0">
      <p:cViewPr>
        <p:scale>
          <a:sx n="60" d="100"/>
          <a:sy n="60" d="100"/>
        </p:scale>
        <p:origin x="1056" y="2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f"/><Relationship Id="rId1" Type="http://schemas.openxmlformats.org/officeDocument/2006/relationships/slideMaster" Target="../slideMasters/slideMaster1.xml"/><Relationship Id="rId6" Type="http://schemas.openxmlformats.org/officeDocument/2006/relationships/image" Target="../media/image8.jpg"/><Relationship Id="rId5" Type="http://schemas.openxmlformats.org/officeDocument/2006/relationships/image" Target="../media/image4.pn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389FD19B-D22A-4833-9107-99DDA9BA39AB}" type="datetimeFigureOut">
              <a:rPr lang="en-ZA" smtClean="0"/>
              <a:t>2025/02/25</a:t>
            </a:fld>
            <a:endParaRPr lang="en-ZA"/>
          </a:p>
        </p:txBody>
      </p:sp>
      <p:sp>
        <p:nvSpPr>
          <p:cNvPr id="5" name="Footer Placeholder 4"/>
          <p:cNvSpPr>
            <a:spLocks noGrp="1"/>
          </p:cNvSpPr>
          <p:nvPr>
            <p:ph type="ftr" sz="quarter" idx="11"/>
          </p:nvPr>
        </p:nvSpPr>
        <p:spPr>
          <a:xfrm>
            <a:off x="3962399" y="5870575"/>
            <a:ext cx="4893958" cy="377825"/>
          </a:xfrm>
        </p:spPr>
        <p:txBody>
          <a:bodyPr/>
          <a:lstStyle/>
          <a:p>
            <a:endParaRPr lang="en-ZA"/>
          </a:p>
        </p:txBody>
      </p:sp>
      <p:sp>
        <p:nvSpPr>
          <p:cNvPr id="6" name="Slide Number Placeholder 5"/>
          <p:cNvSpPr>
            <a:spLocks noGrp="1"/>
          </p:cNvSpPr>
          <p:nvPr>
            <p:ph type="sldNum" sz="quarter" idx="12"/>
          </p:nvPr>
        </p:nvSpPr>
        <p:spPr>
          <a:xfrm>
            <a:off x="10608958" y="5870575"/>
            <a:ext cx="551167" cy="377825"/>
          </a:xfrm>
        </p:spPr>
        <p:txBody>
          <a:bodyPr/>
          <a:lstStyle/>
          <a:p>
            <a:fld id="{300F9F4A-805C-4A49-857E-6E0250CFC255}" type="slidenum">
              <a:rPr lang="en-ZA" smtClean="0"/>
              <a:t>‹#›</a:t>
            </a:fld>
            <a:endParaRPr lang="en-ZA"/>
          </a:p>
        </p:txBody>
      </p:sp>
    </p:spTree>
    <p:extLst>
      <p:ext uri="{BB962C8B-B14F-4D97-AF65-F5344CB8AC3E}">
        <p14:creationId xmlns:p14="http://schemas.microsoft.com/office/powerpoint/2010/main" val="252362690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9FD19B-D22A-4833-9107-99DDA9BA39AB}" type="datetimeFigureOut">
              <a:rPr lang="en-ZA" smtClean="0"/>
              <a:t>2025/02/25</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300F9F4A-805C-4A49-857E-6E0250CFC255}" type="slidenum">
              <a:rPr lang="en-ZA" smtClean="0"/>
              <a:t>‹#›</a:t>
            </a:fld>
            <a:endParaRPr lang="en-ZA"/>
          </a:p>
        </p:txBody>
      </p:sp>
    </p:spTree>
    <p:extLst>
      <p:ext uri="{BB962C8B-B14F-4D97-AF65-F5344CB8AC3E}">
        <p14:creationId xmlns:p14="http://schemas.microsoft.com/office/powerpoint/2010/main" val="2951030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9FD19B-D22A-4833-9107-99DDA9BA39AB}" type="datetimeFigureOut">
              <a:rPr lang="en-ZA" smtClean="0"/>
              <a:t>2025/02/25</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300F9F4A-805C-4A49-857E-6E0250CFC255}" type="slidenum">
              <a:rPr lang="en-ZA" smtClean="0"/>
              <a:t>‹#›</a:t>
            </a:fld>
            <a:endParaRPr lang="en-ZA"/>
          </a:p>
        </p:txBody>
      </p:sp>
    </p:spTree>
    <p:extLst>
      <p:ext uri="{BB962C8B-B14F-4D97-AF65-F5344CB8AC3E}">
        <p14:creationId xmlns:p14="http://schemas.microsoft.com/office/powerpoint/2010/main" val="2191129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9FD19B-D22A-4833-9107-99DDA9BA39AB}" type="datetimeFigureOut">
              <a:rPr lang="en-ZA" smtClean="0"/>
              <a:t>2025/02/25</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300F9F4A-805C-4A49-857E-6E0250CFC255}" type="slidenum">
              <a:rPr lang="en-ZA" smtClean="0"/>
              <a:t>‹#›</a:t>
            </a:fld>
            <a:endParaRPr lang="en-ZA"/>
          </a:p>
        </p:txBody>
      </p:sp>
    </p:spTree>
    <p:extLst>
      <p:ext uri="{BB962C8B-B14F-4D97-AF65-F5344CB8AC3E}">
        <p14:creationId xmlns:p14="http://schemas.microsoft.com/office/powerpoint/2010/main" val="17749717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9FD19B-D22A-4833-9107-99DDA9BA39AB}" type="datetimeFigureOut">
              <a:rPr lang="en-ZA" smtClean="0"/>
              <a:t>2025/02/25</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300F9F4A-805C-4A49-857E-6E0250CFC255}" type="slidenum">
              <a:rPr lang="en-ZA" smtClean="0"/>
              <a:t>‹#›</a:t>
            </a:fld>
            <a:endParaRPr lang="en-ZA"/>
          </a:p>
        </p:txBody>
      </p:sp>
    </p:spTree>
    <p:extLst>
      <p:ext uri="{BB962C8B-B14F-4D97-AF65-F5344CB8AC3E}">
        <p14:creationId xmlns:p14="http://schemas.microsoft.com/office/powerpoint/2010/main" val="2481323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9FD19B-D22A-4833-9107-99DDA9BA39AB}" type="datetimeFigureOut">
              <a:rPr lang="en-ZA" smtClean="0"/>
              <a:t>2025/02/25</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300F9F4A-805C-4A49-857E-6E0250CFC255}" type="slidenum">
              <a:rPr lang="en-ZA" smtClean="0"/>
              <a:t>‹#›</a:t>
            </a:fld>
            <a:endParaRPr lang="en-ZA"/>
          </a:p>
        </p:txBody>
      </p:sp>
    </p:spTree>
    <p:extLst>
      <p:ext uri="{BB962C8B-B14F-4D97-AF65-F5344CB8AC3E}">
        <p14:creationId xmlns:p14="http://schemas.microsoft.com/office/powerpoint/2010/main" val="28972451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9FD19B-D22A-4833-9107-99DDA9BA39AB}" type="datetimeFigureOut">
              <a:rPr lang="en-ZA" smtClean="0"/>
              <a:t>2025/02/25</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300F9F4A-805C-4A49-857E-6E0250CFC255}" type="slidenum">
              <a:rPr lang="en-ZA" smtClean="0"/>
              <a:t>‹#›</a:t>
            </a:fld>
            <a:endParaRPr lang="en-ZA"/>
          </a:p>
        </p:txBody>
      </p:sp>
    </p:spTree>
    <p:extLst>
      <p:ext uri="{BB962C8B-B14F-4D97-AF65-F5344CB8AC3E}">
        <p14:creationId xmlns:p14="http://schemas.microsoft.com/office/powerpoint/2010/main" val="22264517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9FD19B-D22A-4833-9107-99DDA9BA39AB}" type="datetimeFigureOut">
              <a:rPr lang="en-ZA" smtClean="0"/>
              <a:t>2025/02/25</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300F9F4A-805C-4A49-857E-6E0250CFC255}" type="slidenum">
              <a:rPr lang="en-ZA" smtClean="0"/>
              <a:t>‹#›</a:t>
            </a:fld>
            <a:endParaRPr lang="en-ZA"/>
          </a:p>
        </p:txBody>
      </p:sp>
    </p:spTree>
    <p:extLst>
      <p:ext uri="{BB962C8B-B14F-4D97-AF65-F5344CB8AC3E}">
        <p14:creationId xmlns:p14="http://schemas.microsoft.com/office/powerpoint/2010/main" val="9178710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9FD19B-D22A-4833-9107-99DDA9BA39AB}" type="datetimeFigureOut">
              <a:rPr lang="en-ZA" smtClean="0"/>
              <a:t>2025/02/25</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300F9F4A-805C-4A49-857E-6E0250CFC255}" type="slidenum">
              <a:rPr lang="en-ZA" smtClean="0"/>
              <a:t>‹#›</a:t>
            </a:fld>
            <a:endParaRPr lang="en-ZA"/>
          </a:p>
        </p:txBody>
      </p:sp>
    </p:spTree>
    <p:extLst>
      <p:ext uri="{BB962C8B-B14F-4D97-AF65-F5344CB8AC3E}">
        <p14:creationId xmlns:p14="http://schemas.microsoft.com/office/powerpoint/2010/main" val="3746940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E58A39B-30DF-B5A7-E4D8-5CACE4EC0501}"/>
              </a:ext>
            </a:extLst>
          </p:cNvPr>
          <p:cNvPicPr>
            <a:picLocks noChangeAspect="1"/>
          </p:cNvPicPr>
          <p:nvPr userDrawn="1"/>
        </p:nvPicPr>
        <p:blipFill>
          <a:blip r:embed="rId2"/>
          <a:stretch>
            <a:fillRect/>
          </a:stretch>
        </p:blipFill>
        <p:spPr>
          <a:xfrm>
            <a:off x="0" y="301396"/>
            <a:ext cx="6984000" cy="1506930"/>
          </a:xfrm>
          <a:prstGeom prst="rect">
            <a:avLst/>
          </a:prstGeom>
        </p:spPr>
      </p:pic>
      <p:grpSp>
        <p:nvGrpSpPr>
          <p:cNvPr id="8" name="Group 7">
            <a:extLst>
              <a:ext uri="{FF2B5EF4-FFF2-40B4-BE49-F238E27FC236}">
                <a16:creationId xmlns:a16="http://schemas.microsoft.com/office/drawing/2014/main" id="{493B3ED9-87F5-16EF-C210-518240018EC8}"/>
              </a:ext>
            </a:extLst>
          </p:cNvPr>
          <p:cNvGrpSpPr/>
          <p:nvPr userDrawn="1"/>
        </p:nvGrpSpPr>
        <p:grpSpPr>
          <a:xfrm>
            <a:off x="83693" y="1972328"/>
            <a:ext cx="2380593" cy="4163505"/>
            <a:chOff x="8560677" y="257615"/>
            <a:chExt cx="2592000" cy="5132016"/>
          </a:xfrm>
        </p:grpSpPr>
        <p:pic>
          <p:nvPicPr>
            <p:cNvPr id="9" name="Picture 8">
              <a:extLst>
                <a:ext uri="{FF2B5EF4-FFF2-40B4-BE49-F238E27FC236}">
                  <a16:creationId xmlns:a16="http://schemas.microsoft.com/office/drawing/2014/main" id="{37AFD1A4-0A7E-EFDB-123C-B96D99886371}"/>
                </a:ext>
              </a:extLst>
            </p:cNvPr>
            <p:cNvPicPr>
              <a:picLocks noChangeAspect="1"/>
            </p:cNvPicPr>
            <p:nvPr/>
          </p:nvPicPr>
          <p:blipFill>
            <a:blip r:embed="rId3"/>
            <a:stretch>
              <a:fillRect/>
            </a:stretch>
          </p:blipFill>
          <p:spPr>
            <a:xfrm>
              <a:off x="8560677" y="257615"/>
              <a:ext cx="2592000" cy="4230612"/>
            </a:xfrm>
            <a:prstGeom prst="rect">
              <a:avLst/>
            </a:prstGeom>
          </p:spPr>
        </p:pic>
        <p:pic>
          <p:nvPicPr>
            <p:cNvPr id="10" name="Picture 9">
              <a:extLst>
                <a:ext uri="{FF2B5EF4-FFF2-40B4-BE49-F238E27FC236}">
                  <a16:creationId xmlns:a16="http://schemas.microsoft.com/office/drawing/2014/main" id="{E10B6D65-2BCF-0FF6-7C0B-E406507096A8}"/>
                </a:ext>
              </a:extLst>
            </p:cNvPr>
            <p:cNvPicPr>
              <a:picLocks noChangeAspect="1"/>
            </p:cNvPicPr>
            <p:nvPr/>
          </p:nvPicPr>
          <p:blipFill>
            <a:blip r:embed="rId4"/>
            <a:stretch>
              <a:fillRect/>
            </a:stretch>
          </p:blipFill>
          <p:spPr>
            <a:xfrm>
              <a:off x="8560677" y="4488227"/>
              <a:ext cx="2592000" cy="901404"/>
            </a:xfrm>
            <a:prstGeom prst="rect">
              <a:avLst/>
            </a:prstGeom>
          </p:spPr>
        </p:pic>
      </p:grpSp>
      <p:sp>
        <p:nvSpPr>
          <p:cNvPr id="11" name="Rectangle 10">
            <a:extLst>
              <a:ext uri="{FF2B5EF4-FFF2-40B4-BE49-F238E27FC236}">
                <a16:creationId xmlns:a16="http://schemas.microsoft.com/office/drawing/2014/main" id="{9E5A50CB-D746-C9DD-3CFD-E4685A9A84F2}"/>
              </a:ext>
            </a:extLst>
          </p:cNvPr>
          <p:cNvSpPr/>
          <p:nvPr userDrawn="1"/>
        </p:nvSpPr>
        <p:spPr>
          <a:xfrm>
            <a:off x="5589036" y="441846"/>
            <a:ext cx="6602964" cy="5632311"/>
          </a:xfrm>
          <a:prstGeom prst="rect">
            <a:avLst/>
          </a:prstGeom>
          <a:solidFill>
            <a:srgbClr val="00206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ZA" sz="7200" b="1" dirty="0">
              <a:solidFill>
                <a:schemeClr val="bg1">
                  <a:lumMod val="95000"/>
                </a:schemeClr>
              </a:solidFill>
              <a:latin typeface="Avenir Light" panose="020B0402020203020204"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ZA" sz="7200" b="1" dirty="0">
              <a:solidFill>
                <a:schemeClr val="bg1">
                  <a:lumMod val="95000"/>
                </a:schemeClr>
              </a:solidFill>
              <a:latin typeface="Avenir Light" panose="020B0402020203020204"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ZA" sz="7200" b="1" dirty="0">
              <a:solidFill>
                <a:schemeClr val="bg1">
                  <a:lumMod val="95000"/>
                </a:schemeClr>
              </a:solidFill>
              <a:latin typeface="Avenir Light" panose="020B0402020203020204"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ZA" sz="7200" b="1" dirty="0">
              <a:solidFill>
                <a:schemeClr val="bg1">
                  <a:lumMod val="95000"/>
                </a:schemeClr>
              </a:solidFill>
              <a:latin typeface="Avenir Light" panose="020B0402020203020204"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ZA" sz="7200" b="1" dirty="0">
              <a:solidFill>
                <a:schemeClr val="bg1">
                  <a:lumMod val="95000"/>
                </a:schemeClr>
              </a:solidFill>
              <a:latin typeface="Avenir Light" panose="020B0402020203020204" pitchFamily="34" charset="77"/>
            </a:endParaRPr>
          </a:p>
        </p:txBody>
      </p:sp>
      <p:pic>
        <p:nvPicPr>
          <p:cNvPr id="12" name="Picture 11">
            <a:extLst>
              <a:ext uri="{FF2B5EF4-FFF2-40B4-BE49-F238E27FC236}">
                <a16:creationId xmlns:a16="http://schemas.microsoft.com/office/drawing/2014/main" id="{75CCE383-FCAE-9A86-46AB-7115EA8FEEEB}"/>
              </a:ext>
            </a:extLst>
          </p:cNvPr>
          <p:cNvPicPr>
            <a:picLocks noChangeAspect="1"/>
          </p:cNvPicPr>
          <p:nvPr userDrawn="1"/>
        </p:nvPicPr>
        <p:blipFill>
          <a:blip r:embed="rId5"/>
          <a:stretch>
            <a:fillRect/>
          </a:stretch>
        </p:blipFill>
        <p:spPr>
          <a:xfrm>
            <a:off x="2551842" y="1972328"/>
            <a:ext cx="2694285" cy="3908074"/>
          </a:xfrm>
          <a:prstGeom prst="rect">
            <a:avLst/>
          </a:prstGeom>
        </p:spPr>
      </p:pic>
      <p:pic>
        <p:nvPicPr>
          <p:cNvPr id="13" name="Picture 12" descr="A person's face in the sky&#10;&#10;Description automatically generated">
            <a:extLst>
              <a:ext uri="{FF2B5EF4-FFF2-40B4-BE49-F238E27FC236}">
                <a16:creationId xmlns:a16="http://schemas.microsoft.com/office/drawing/2014/main" id="{B0F6CB0B-F536-F837-A89C-1E6ECB1C39D5}"/>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225880" y="783843"/>
            <a:ext cx="3329275" cy="3329275"/>
          </a:xfrm>
          <a:prstGeom prst="rect">
            <a:avLst/>
          </a:prstGeom>
          <a:effectLst>
            <a:softEdge rad="254000"/>
          </a:effectLst>
        </p:spPr>
      </p:pic>
      <p:sp>
        <p:nvSpPr>
          <p:cNvPr id="14" name="TextBox 13">
            <a:extLst>
              <a:ext uri="{FF2B5EF4-FFF2-40B4-BE49-F238E27FC236}">
                <a16:creationId xmlns:a16="http://schemas.microsoft.com/office/drawing/2014/main" id="{1B04319D-86EB-6795-83DF-E8103911C75E}"/>
              </a:ext>
            </a:extLst>
          </p:cNvPr>
          <p:cNvSpPr txBox="1"/>
          <p:nvPr userDrawn="1"/>
        </p:nvSpPr>
        <p:spPr>
          <a:xfrm>
            <a:off x="6468676" y="4539639"/>
            <a:ext cx="5132934" cy="1077218"/>
          </a:xfrm>
          <a:prstGeom prst="rect">
            <a:avLst/>
          </a:prstGeom>
          <a:noFill/>
        </p:spPr>
        <p:txBody>
          <a:bodyPr wrap="square" rtlCol="0">
            <a:spAutoFit/>
          </a:bodyPr>
          <a:lstStyle/>
          <a:p>
            <a:pPr algn="ctr"/>
            <a:r>
              <a:rPr lang="en-ZA" sz="3200" dirty="0">
                <a:solidFill>
                  <a:schemeClr val="bg1"/>
                </a:solidFill>
              </a:rPr>
              <a:t>ADVANCED </a:t>
            </a:r>
            <a:r>
              <a:rPr lang="en-ZA" sz="3200" dirty="0" err="1">
                <a:solidFill>
                  <a:schemeClr val="bg1"/>
                </a:solidFill>
              </a:rPr>
              <a:t>eXplorer</a:t>
            </a:r>
            <a:r>
              <a:rPr lang="en-ZA" sz="3200" dirty="0">
                <a:solidFill>
                  <a:schemeClr val="bg1"/>
                </a:solidFill>
              </a:rPr>
              <a:t> </a:t>
            </a:r>
          </a:p>
          <a:p>
            <a:pPr algn="ctr"/>
            <a:r>
              <a:rPr lang="en-ZA" sz="3200" dirty="0">
                <a:solidFill>
                  <a:schemeClr val="bg1"/>
                </a:solidFill>
              </a:rPr>
              <a:t>AI For Good Hackathon</a:t>
            </a:r>
          </a:p>
        </p:txBody>
      </p:sp>
    </p:spTree>
    <p:extLst>
      <p:ext uri="{BB962C8B-B14F-4D97-AF65-F5344CB8AC3E}">
        <p14:creationId xmlns:p14="http://schemas.microsoft.com/office/powerpoint/2010/main" val="2261173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9FD19B-D22A-4833-9107-99DDA9BA39AB}" type="datetimeFigureOut">
              <a:rPr lang="en-ZA" smtClean="0"/>
              <a:t>2025/02/25</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300F9F4A-805C-4A49-857E-6E0250CFC255}" type="slidenum">
              <a:rPr lang="en-ZA" smtClean="0"/>
              <a:t>‹#›</a:t>
            </a:fld>
            <a:endParaRPr lang="en-ZA"/>
          </a:p>
        </p:txBody>
      </p:sp>
    </p:spTree>
    <p:extLst>
      <p:ext uri="{BB962C8B-B14F-4D97-AF65-F5344CB8AC3E}">
        <p14:creationId xmlns:p14="http://schemas.microsoft.com/office/powerpoint/2010/main" val="2077235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9FD19B-D22A-4833-9107-99DDA9BA39AB}" type="datetimeFigureOut">
              <a:rPr lang="en-ZA" smtClean="0"/>
              <a:t>2025/02/25</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300F9F4A-805C-4A49-857E-6E0250CFC255}" type="slidenum">
              <a:rPr lang="en-ZA" smtClean="0"/>
              <a:t>‹#›</a:t>
            </a:fld>
            <a:endParaRPr lang="en-ZA"/>
          </a:p>
        </p:txBody>
      </p:sp>
    </p:spTree>
    <p:extLst>
      <p:ext uri="{BB962C8B-B14F-4D97-AF65-F5344CB8AC3E}">
        <p14:creationId xmlns:p14="http://schemas.microsoft.com/office/powerpoint/2010/main" val="42339499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89FD19B-D22A-4833-9107-99DDA9BA39AB}" type="datetimeFigureOut">
              <a:rPr lang="en-ZA" smtClean="0"/>
              <a:t>2025/02/25</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300F9F4A-805C-4A49-857E-6E0250CFC255}" type="slidenum">
              <a:rPr lang="en-ZA" smtClean="0"/>
              <a:t>‹#›</a:t>
            </a:fld>
            <a:endParaRPr lang="en-ZA"/>
          </a:p>
        </p:txBody>
      </p:sp>
    </p:spTree>
    <p:extLst>
      <p:ext uri="{BB962C8B-B14F-4D97-AF65-F5344CB8AC3E}">
        <p14:creationId xmlns:p14="http://schemas.microsoft.com/office/powerpoint/2010/main" val="3443375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89FD19B-D22A-4833-9107-99DDA9BA39AB}" type="datetimeFigureOut">
              <a:rPr lang="en-ZA" smtClean="0"/>
              <a:t>2025/02/25</a:t>
            </a:fld>
            <a:endParaRPr lang="en-ZA"/>
          </a:p>
        </p:txBody>
      </p:sp>
      <p:sp>
        <p:nvSpPr>
          <p:cNvPr id="8" name="Footer Placeholder 7"/>
          <p:cNvSpPr>
            <a:spLocks noGrp="1"/>
          </p:cNvSpPr>
          <p:nvPr>
            <p:ph type="ftr" sz="quarter" idx="11"/>
          </p:nvPr>
        </p:nvSpPr>
        <p:spPr/>
        <p:txBody>
          <a:bodyPr/>
          <a:lstStyle/>
          <a:p>
            <a:endParaRPr lang="en-ZA"/>
          </a:p>
        </p:txBody>
      </p:sp>
      <p:sp>
        <p:nvSpPr>
          <p:cNvPr id="9" name="Slide Number Placeholder 8"/>
          <p:cNvSpPr>
            <a:spLocks noGrp="1"/>
          </p:cNvSpPr>
          <p:nvPr>
            <p:ph type="sldNum" sz="quarter" idx="12"/>
          </p:nvPr>
        </p:nvSpPr>
        <p:spPr/>
        <p:txBody>
          <a:bodyPr/>
          <a:lstStyle/>
          <a:p>
            <a:fld id="{300F9F4A-805C-4A49-857E-6E0250CFC255}" type="slidenum">
              <a:rPr lang="en-ZA" smtClean="0"/>
              <a:t>‹#›</a:t>
            </a:fld>
            <a:endParaRPr lang="en-ZA"/>
          </a:p>
        </p:txBody>
      </p:sp>
    </p:spTree>
    <p:extLst>
      <p:ext uri="{BB962C8B-B14F-4D97-AF65-F5344CB8AC3E}">
        <p14:creationId xmlns:p14="http://schemas.microsoft.com/office/powerpoint/2010/main" val="2745125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2/25/2025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pic>
        <p:nvPicPr>
          <p:cNvPr id="7" name="Picture 6">
            <a:extLst>
              <a:ext uri="{FF2B5EF4-FFF2-40B4-BE49-F238E27FC236}">
                <a16:creationId xmlns:a16="http://schemas.microsoft.com/office/drawing/2014/main" id="{6A11ECD9-3503-3BB4-BFFD-8874705DD0FA}"/>
              </a:ext>
            </a:extLst>
          </p:cNvPr>
          <p:cNvPicPr>
            <a:picLocks noChangeAspect="1"/>
          </p:cNvPicPr>
          <p:nvPr userDrawn="1"/>
        </p:nvPicPr>
        <p:blipFill>
          <a:blip r:embed="rId3">
            <a:alphaModFix amt="50000"/>
          </a:blip>
          <a:stretch>
            <a:fillRect/>
          </a:stretch>
        </p:blipFill>
        <p:spPr>
          <a:xfrm>
            <a:off x="10321140" y="4144308"/>
            <a:ext cx="1870860" cy="2713692"/>
          </a:xfrm>
          <a:prstGeom prst="rect">
            <a:avLst/>
          </a:prstGeom>
        </p:spPr>
      </p:pic>
    </p:spTree>
    <p:extLst>
      <p:ext uri="{BB962C8B-B14F-4D97-AF65-F5344CB8AC3E}">
        <p14:creationId xmlns:p14="http://schemas.microsoft.com/office/powerpoint/2010/main" val="1608763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389FD19B-D22A-4833-9107-99DDA9BA39AB}" type="datetimeFigureOut">
              <a:rPr lang="en-ZA" smtClean="0"/>
              <a:t>2025/02/25</a:t>
            </a:fld>
            <a:endParaRPr lang="en-ZA"/>
          </a:p>
        </p:txBody>
      </p:sp>
      <p:sp>
        <p:nvSpPr>
          <p:cNvPr id="3" name="Footer Placeholder 2"/>
          <p:cNvSpPr>
            <a:spLocks noGrp="1"/>
          </p:cNvSpPr>
          <p:nvPr>
            <p:ph type="ftr" sz="quarter" idx="11"/>
          </p:nvPr>
        </p:nvSpPr>
        <p:spPr/>
        <p:txBody>
          <a:bodyPr/>
          <a:lstStyle/>
          <a:p>
            <a:endParaRPr lang="en-ZA"/>
          </a:p>
        </p:txBody>
      </p:sp>
      <p:sp>
        <p:nvSpPr>
          <p:cNvPr id="4" name="Slide Number Placeholder 3"/>
          <p:cNvSpPr>
            <a:spLocks noGrp="1"/>
          </p:cNvSpPr>
          <p:nvPr>
            <p:ph type="sldNum" sz="quarter" idx="12"/>
          </p:nvPr>
        </p:nvSpPr>
        <p:spPr/>
        <p:txBody>
          <a:bodyPr/>
          <a:lstStyle/>
          <a:p>
            <a:fld id="{300F9F4A-805C-4A49-857E-6E0250CFC255}" type="slidenum">
              <a:rPr lang="en-ZA" smtClean="0"/>
              <a:t>‹#›</a:t>
            </a:fld>
            <a:endParaRPr lang="en-ZA"/>
          </a:p>
        </p:txBody>
      </p:sp>
    </p:spTree>
    <p:extLst>
      <p:ext uri="{BB962C8B-B14F-4D97-AF65-F5344CB8AC3E}">
        <p14:creationId xmlns:p14="http://schemas.microsoft.com/office/powerpoint/2010/main" val="1106903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9FD19B-D22A-4833-9107-99DDA9BA39AB}" type="datetimeFigureOut">
              <a:rPr lang="en-ZA" smtClean="0"/>
              <a:t>2025/02/25</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300F9F4A-805C-4A49-857E-6E0250CFC255}" type="slidenum">
              <a:rPr lang="en-ZA" smtClean="0"/>
              <a:t>‹#›</a:t>
            </a:fld>
            <a:endParaRPr lang="en-ZA"/>
          </a:p>
        </p:txBody>
      </p:sp>
    </p:spTree>
    <p:extLst>
      <p:ext uri="{BB962C8B-B14F-4D97-AF65-F5344CB8AC3E}">
        <p14:creationId xmlns:p14="http://schemas.microsoft.com/office/powerpoint/2010/main" val="4014006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9FD19B-D22A-4833-9107-99DDA9BA39AB}" type="datetimeFigureOut">
              <a:rPr lang="en-ZA" smtClean="0"/>
              <a:t>2025/02/25</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300F9F4A-805C-4A49-857E-6E0250CFC255}" type="slidenum">
              <a:rPr lang="en-ZA" smtClean="0"/>
              <a:t>‹#›</a:t>
            </a:fld>
            <a:endParaRPr lang="en-ZA"/>
          </a:p>
        </p:txBody>
      </p:sp>
    </p:spTree>
    <p:extLst>
      <p:ext uri="{BB962C8B-B14F-4D97-AF65-F5344CB8AC3E}">
        <p14:creationId xmlns:p14="http://schemas.microsoft.com/office/powerpoint/2010/main" val="42593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89FD19B-D22A-4833-9107-99DDA9BA39AB}" type="datetimeFigureOut">
              <a:rPr lang="en-ZA" smtClean="0"/>
              <a:t>2025/02/25</a:t>
            </a:fld>
            <a:endParaRPr lang="en-ZA"/>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ZA"/>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00F9F4A-805C-4A49-857E-6E0250CFC255}" type="slidenum">
              <a:rPr lang="en-ZA" smtClean="0"/>
              <a:t>‹#›</a:t>
            </a:fld>
            <a:endParaRPr lang="en-ZA"/>
          </a:p>
        </p:txBody>
      </p:sp>
    </p:spTree>
    <p:extLst>
      <p:ext uri="{BB962C8B-B14F-4D97-AF65-F5344CB8AC3E}">
        <p14:creationId xmlns:p14="http://schemas.microsoft.com/office/powerpoint/2010/main" val="3586712408"/>
      </p:ext>
    </p:extLst>
  </p:cSld>
  <p:clrMap bg1="dk1" tx1="lt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hyperlink" Target="mailto:valentinemay445@gmail.com" TargetMode="External"/><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hyperlink" Target="mailto:waydenryan26@gmail.com" TargetMode="External"/><Relationship Id="rId5" Type="http://schemas.openxmlformats.org/officeDocument/2006/relationships/hyperlink" Target="mailto:tristanhendricks19@gmail.com" TargetMode="External"/><Relationship Id="rId4" Type="http://schemas.openxmlformats.org/officeDocument/2006/relationships/hyperlink" Target="mailto:mrlewis0182@gmail.com"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0743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erson wearing goggles and sitting in front of a light bulb&#10;&#10;AI-generated content may be incorrect.">
            <a:extLst>
              <a:ext uri="{FF2B5EF4-FFF2-40B4-BE49-F238E27FC236}">
                <a16:creationId xmlns:a16="http://schemas.microsoft.com/office/drawing/2014/main" id="{0F16D01B-C081-0451-2B55-94F233EB53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2953" y="379562"/>
            <a:ext cx="5556164" cy="5556164"/>
          </a:xfrm>
          <a:prstGeom prst="rect">
            <a:avLst/>
          </a:prstGeom>
        </p:spPr>
      </p:pic>
      <p:sp>
        <p:nvSpPr>
          <p:cNvPr id="2" name="Title 1">
            <a:extLst>
              <a:ext uri="{FF2B5EF4-FFF2-40B4-BE49-F238E27FC236}">
                <a16:creationId xmlns:a16="http://schemas.microsoft.com/office/drawing/2014/main" id="{EA4C6EA4-4F30-8423-34AA-1E2C00B3EEE3}"/>
              </a:ext>
            </a:extLst>
          </p:cNvPr>
          <p:cNvSpPr>
            <a:spLocks noGrp="1"/>
          </p:cNvSpPr>
          <p:nvPr>
            <p:ph type="title"/>
          </p:nvPr>
        </p:nvSpPr>
        <p:spPr/>
        <p:txBody>
          <a:bodyPr/>
          <a:lstStyle/>
          <a:p>
            <a:r>
              <a:rPr lang="en-ZA" dirty="0"/>
              <a:t>The Team – Code Breaker</a:t>
            </a:r>
          </a:p>
        </p:txBody>
      </p:sp>
      <p:sp>
        <p:nvSpPr>
          <p:cNvPr id="3" name="TextBox 2">
            <a:extLst>
              <a:ext uri="{FF2B5EF4-FFF2-40B4-BE49-F238E27FC236}">
                <a16:creationId xmlns:a16="http://schemas.microsoft.com/office/drawing/2014/main" id="{49CF9F0F-FFEC-1BC3-E7D9-FA6C52B6C67B}"/>
              </a:ext>
            </a:extLst>
          </p:cNvPr>
          <p:cNvSpPr txBox="1"/>
          <p:nvPr/>
        </p:nvSpPr>
        <p:spPr>
          <a:xfrm>
            <a:off x="1147603" y="2227699"/>
            <a:ext cx="7830700" cy="646331"/>
          </a:xfrm>
          <a:prstGeom prst="rect">
            <a:avLst/>
          </a:prstGeom>
          <a:noFill/>
        </p:spPr>
        <p:txBody>
          <a:bodyPr wrap="square" rtlCol="0">
            <a:spAutoFit/>
          </a:bodyPr>
          <a:lstStyle/>
          <a:p>
            <a:endParaRPr lang="en-ZA" dirty="0">
              <a:latin typeface="Segoe UI" panose="020B0502040204020203" pitchFamily="34" charset="0"/>
              <a:cs typeface="Segoe UI" panose="020B0502040204020203" pitchFamily="34" charset="0"/>
            </a:endParaRPr>
          </a:p>
          <a:p>
            <a:endParaRPr lang="en-ZA" dirty="0">
              <a:latin typeface="Segoe UI" panose="020B0502040204020203" pitchFamily="34" charset="0"/>
              <a:cs typeface="Segoe UI" panose="020B0502040204020203" pitchFamily="34" charset="0"/>
            </a:endParaRPr>
          </a:p>
        </p:txBody>
      </p:sp>
      <p:sp>
        <p:nvSpPr>
          <p:cNvPr id="4" name="Title 1">
            <a:extLst>
              <a:ext uri="{FF2B5EF4-FFF2-40B4-BE49-F238E27FC236}">
                <a16:creationId xmlns:a16="http://schemas.microsoft.com/office/drawing/2014/main" id="{0FDF83EB-B596-9A49-F9BB-F350E46F08EA}"/>
              </a:ext>
            </a:extLst>
          </p:cNvPr>
          <p:cNvSpPr txBox="1">
            <a:spLocks/>
          </p:cNvSpPr>
          <p:nvPr/>
        </p:nvSpPr>
        <p:spPr>
          <a:xfrm>
            <a:off x="759192" y="111970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50000"/>
                  </a:schemeClr>
                </a:solidFill>
                <a:latin typeface="Segoe UI" panose="020B0502040204020203" pitchFamily="34" charset="0"/>
                <a:ea typeface="+mj-ea"/>
                <a:cs typeface="Segoe UI" panose="020B0502040204020203" pitchFamily="34" charset="0"/>
              </a:defRPr>
            </a:lvl1pPr>
          </a:lstStyle>
          <a:p>
            <a:r>
              <a:rPr lang="en-ZA" sz="2800" dirty="0">
                <a:solidFill>
                  <a:schemeClr val="tx1"/>
                </a:solidFill>
              </a:rPr>
              <a:t>Theme – Health</a:t>
            </a:r>
          </a:p>
        </p:txBody>
      </p:sp>
      <p:sp>
        <p:nvSpPr>
          <p:cNvPr id="6" name="TextBox 5">
            <a:extLst>
              <a:ext uri="{FF2B5EF4-FFF2-40B4-BE49-F238E27FC236}">
                <a16:creationId xmlns:a16="http://schemas.microsoft.com/office/drawing/2014/main" id="{03FB8CD0-1C57-67EA-AD19-455633A594B1}"/>
              </a:ext>
            </a:extLst>
          </p:cNvPr>
          <p:cNvSpPr txBox="1"/>
          <p:nvPr/>
        </p:nvSpPr>
        <p:spPr>
          <a:xfrm>
            <a:off x="759192" y="2167314"/>
            <a:ext cx="9035465" cy="1754326"/>
          </a:xfrm>
          <a:prstGeom prst="rect">
            <a:avLst/>
          </a:prstGeom>
          <a:noFill/>
        </p:spPr>
        <p:txBody>
          <a:bodyPr wrap="square">
            <a:spAutoFit/>
          </a:bodyPr>
          <a:lstStyle/>
          <a:p>
            <a:r>
              <a:rPr lang="en-ZA" dirty="0"/>
              <a:t>Abubakr Valentine -  </a:t>
            </a:r>
            <a:r>
              <a:rPr lang="en-ZA" dirty="0">
                <a:hlinkClick r:id="rId3"/>
              </a:rPr>
              <a:t>valentinemay445@gmail.com</a:t>
            </a:r>
            <a:endParaRPr lang="en-ZA" dirty="0"/>
          </a:p>
          <a:p>
            <a:r>
              <a:rPr lang="en-ZA" dirty="0"/>
              <a:t>Muneeb </a:t>
            </a:r>
            <a:r>
              <a:rPr lang="en-ZA" dirty="0" err="1"/>
              <a:t>lewis</a:t>
            </a:r>
            <a:r>
              <a:rPr lang="en-ZA" dirty="0"/>
              <a:t> - </a:t>
            </a:r>
            <a:r>
              <a:rPr lang="en-ZA" dirty="0">
                <a:hlinkClick r:id="rId4"/>
              </a:rPr>
              <a:t>mrlewis0182@gmail.com</a:t>
            </a:r>
            <a:endParaRPr lang="en-ZA" dirty="0"/>
          </a:p>
          <a:p>
            <a:r>
              <a:rPr lang="en-ZA" dirty="0"/>
              <a:t>Tristan Hendricks - </a:t>
            </a:r>
            <a:r>
              <a:rPr lang="en-ZA" dirty="0">
                <a:hlinkClick r:id="rId5"/>
              </a:rPr>
              <a:t>tristanhendricks19@gmail.com</a:t>
            </a:r>
            <a:endParaRPr lang="en-ZA" dirty="0"/>
          </a:p>
          <a:p>
            <a:r>
              <a:rPr lang="en-ZA" dirty="0" err="1"/>
              <a:t>Wayden</a:t>
            </a:r>
            <a:r>
              <a:rPr lang="en-ZA" dirty="0"/>
              <a:t> Harker - </a:t>
            </a:r>
            <a:r>
              <a:rPr lang="en-ZA" dirty="0">
                <a:hlinkClick r:id="rId6"/>
              </a:rPr>
              <a:t>waydenryan26@gmail.com</a:t>
            </a:r>
            <a:endParaRPr lang="en-ZA" dirty="0"/>
          </a:p>
          <a:p>
            <a:endParaRPr lang="en-ZA" dirty="0"/>
          </a:p>
          <a:p>
            <a:endParaRPr lang="en-ZA" dirty="0"/>
          </a:p>
        </p:txBody>
      </p:sp>
    </p:spTree>
    <p:extLst>
      <p:ext uri="{BB962C8B-B14F-4D97-AF65-F5344CB8AC3E}">
        <p14:creationId xmlns:p14="http://schemas.microsoft.com/office/powerpoint/2010/main" val="2717620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0438D7-0DB8-3833-C56F-5E2377063D78}"/>
              </a:ext>
            </a:extLst>
          </p:cNvPr>
          <p:cNvPicPr>
            <a:picLocks noChangeAspect="1"/>
          </p:cNvPicPr>
          <p:nvPr/>
        </p:nvPicPr>
        <p:blipFill>
          <a:blip r:embed="rId2"/>
          <a:stretch>
            <a:fillRect/>
          </a:stretch>
        </p:blipFill>
        <p:spPr>
          <a:xfrm>
            <a:off x="7425299" y="-207496"/>
            <a:ext cx="4696251" cy="4696251"/>
          </a:xfrm>
          <a:prstGeom prst="rect">
            <a:avLst/>
          </a:prstGeom>
        </p:spPr>
      </p:pic>
      <p:sp>
        <p:nvSpPr>
          <p:cNvPr id="2" name="Title 1">
            <a:extLst>
              <a:ext uri="{FF2B5EF4-FFF2-40B4-BE49-F238E27FC236}">
                <a16:creationId xmlns:a16="http://schemas.microsoft.com/office/drawing/2014/main" id="{EA4C6EA4-4F30-8423-34AA-1E2C00B3EEE3}"/>
              </a:ext>
            </a:extLst>
          </p:cNvPr>
          <p:cNvSpPr>
            <a:spLocks noGrp="1"/>
          </p:cNvSpPr>
          <p:nvPr>
            <p:ph type="title"/>
          </p:nvPr>
        </p:nvSpPr>
        <p:spPr>
          <a:xfrm>
            <a:off x="311989" y="153319"/>
            <a:ext cx="10131425" cy="1456267"/>
          </a:xfrm>
        </p:spPr>
        <p:txBody>
          <a:bodyPr/>
          <a:lstStyle/>
          <a:p>
            <a:r>
              <a:rPr lang="en-ZA" dirty="0"/>
              <a:t>The Problem</a:t>
            </a:r>
          </a:p>
        </p:txBody>
      </p:sp>
      <p:sp>
        <p:nvSpPr>
          <p:cNvPr id="3" name="TextBox 2">
            <a:extLst>
              <a:ext uri="{FF2B5EF4-FFF2-40B4-BE49-F238E27FC236}">
                <a16:creationId xmlns:a16="http://schemas.microsoft.com/office/drawing/2014/main" id="{49CF9F0F-FFEC-1BC3-E7D9-FA6C52B6C67B}"/>
              </a:ext>
            </a:extLst>
          </p:cNvPr>
          <p:cNvSpPr txBox="1"/>
          <p:nvPr/>
        </p:nvSpPr>
        <p:spPr>
          <a:xfrm>
            <a:off x="328031" y="1113020"/>
            <a:ext cx="7516558" cy="3693319"/>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Domain: Foodborne Illnesses in South Africa  </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Broader Context:</a:t>
            </a:r>
          </a:p>
          <a:p>
            <a:endParaRPr lang="en-US" dirty="0">
              <a:latin typeface="Segoe UI" panose="020B0502040204020203" pitchFamily="34" charset="0"/>
              <a:cs typeface="Segoe UI" panose="020B0502040204020203" pitchFamily="34" charset="0"/>
            </a:endParaRPr>
          </a:p>
          <a:p>
            <a:pPr algn="l"/>
            <a:r>
              <a:rPr lang="en-US" i="0" dirty="0">
                <a:solidFill>
                  <a:srgbClr val="F8FAFF"/>
                </a:solidFill>
                <a:effectLst/>
                <a:latin typeface="Inter"/>
              </a:rPr>
              <a:t>In South Africa, 1 out of 4 people get sick from bad food every year—like when meat goes bad or veggies go moldy. In poor/ undeveloped areas, many street vendors can’t keep food cold or clean, and most haven’t learned how to handle food safely. Dirty water also spreads diseases,  making things worse. For people with weak immune systems (like those with HIV), bad food can be deadly—they’re 5x more likely to end up in the hospital. In 2017, a bad meat outbreak killed over 200 people. Our solution fixes this by helping vendors keep food fresh, teaching simple safety tips, and making sure everyone has fair access to clean tools and knowledge.</a:t>
            </a:r>
            <a:endParaRPr lang="en-ZA"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89583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D5075-FC0F-1D1E-2A98-184A005314C1}"/>
              </a:ext>
            </a:extLst>
          </p:cNvPr>
          <p:cNvSpPr>
            <a:spLocks noGrp="1"/>
          </p:cNvSpPr>
          <p:nvPr>
            <p:ph type="title"/>
          </p:nvPr>
        </p:nvSpPr>
        <p:spPr>
          <a:xfrm>
            <a:off x="241839" y="320963"/>
            <a:ext cx="10131425" cy="1456267"/>
          </a:xfrm>
        </p:spPr>
        <p:txBody>
          <a:bodyPr>
            <a:normAutofit/>
          </a:bodyPr>
          <a:lstStyle/>
          <a:p>
            <a:r>
              <a:rPr lang="en-ZA" sz="4800" dirty="0"/>
              <a:t>AI Concept </a:t>
            </a:r>
          </a:p>
        </p:txBody>
      </p:sp>
      <p:sp>
        <p:nvSpPr>
          <p:cNvPr id="3" name="TextBox 2">
            <a:extLst>
              <a:ext uri="{FF2B5EF4-FFF2-40B4-BE49-F238E27FC236}">
                <a16:creationId xmlns:a16="http://schemas.microsoft.com/office/drawing/2014/main" id="{D14CDDA5-3E8F-A932-A907-D3959B90DB2E}"/>
              </a:ext>
            </a:extLst>
          </p:cNvPr>
          <p:cNvSpPr txBox="1"/>
          <p:nvPr/>
        </p:nvSpPr>
        <p:spPr>
          <a:xfrm>
            <a:off x="191218" y="1777230"/>
            <a:ext cx="8841946" cy="4524315"/>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Solution: </a:t>
            </a:r>
            <a:r>
              <a:rPr lang="en-US" b="1" dirty="0" err="1">
                <a:latin typeface="Segoe UI" panose="020B0502040204020203" pitchFamily="34" charset="0"/>
                <a:cs typeface="Segoe UI" panose="020B0502040204020203" pitchFamily="34" charset="0"/>
              </a:rPr>
              <a:t>SafeBite</a:t>
            </a:r>
            <a:r>
              <a:rPr lang="en-US" b="1" dirty="0">
                <a:latin typeface="Segoe UI" panose="020B0502040204020203" pitchFamily="34" charset="0"/>
                <a:cs typeface="Segoe UI" panose="020B0502040204020203" pitchFamily="34" charset="0"/>
              </a:rPr>
              <a:t> ZA </a:t>
            </a:r>
            <a:r>
              <a:rPr lang="en-US" dirty="0">
                <a:latin typeface="Segoe UI" panose="020B0502040204020203" pitchFamily="34" charset="0"/>
                <a:cs typeface="Segoe UI" panose="020B0502040204020203" pitchFamily="34" charset="0"/>
              </a:rPr>
              <a:t>– A hyper-localized AI platform designed to combat food contamination and foodborne illnesses in Cape Town’s communities.</a:t>
            </a:r>
          </a:p>
          <a:p>
            <a:endParaRPr lang="en-US" dirty="0">
              <a:latin typeface="Segoe UI" panose="020B0502040204020203" pitchFamily="34" charset="0"/>
              <a:cs typeface="Segoe UI" panose="020B0502040204020203" pitchFamily="34" charset="0"/>
            </a:endParaRPr>
          </a:p>
          <a:p>
            <a:pPr marL="342900" indent="-342900">
              <a:buAutoNum type="arabicPeriod"/>
            </a:pPr>
            <a:r>
              <a:rPr lang="en-US" b="1" dirty="0">
                <a:latin typeface="Segoe UI" panose="020B0502040204020203" pitchFamily="34" charset="0"/>
                <a:cs typeface="Segoe UI" panose="020B0502040204020203" pitchFamily="34" charset="0"/>
              </a:rPr>
              <a:t>Real-Time Contamination Detection: </a:t>
            </a:r>
            <a:r>
              <a:rPr lang="en-US" dirty="0">
                <a:latin typeface="Segoe UI" panose="020B0502040204020203" pitchFamily="34" charset="0"/>
                <a:cs typeface="Segoe UI" panose="020B0502040204020203" pitchFamily="34" charset="0"/>
              </a:rPr>
              <a:t>Use smartphone cameras and low-cost IoT sensors to scan food for contaminants (e.g., _Listeria_ in processed meats, _E. coli_ in water). Example: Scanning  "biltong“ (dried meat) detects mold or bacterial growth via AI image analysis and odor simulation (trained on SA-specific food databases). </a:t>
            </a:r>
          </a:p>
          <a:p>
            <a:pPr marL="342900" indent="-342900">
              <a:buAutoNum type="arabicPeriod"/>
            </a:pPr>
            <a:r>
              <a:rPr lang="en-US" b="1" dirty="0">
                <a:latin typeface="Segoe UI" panose="020B0502040204020203" pitchFamily="34" charset="0"/>
                <a:cs typeface="Segoe UI" panose="020B0502040204020203" pitchFamily="34" charset="0"/>
              </a:rPr>
              <a:t>Community Reporting &amp; Crowdsourcing: </a:t>
            </a:r>
            <a:r>
              <a:rPr lang="en-US" dirty="0">
                <a:latin typeface="Segoe UI" panose="020B0502040204020203" pitchFamily="34" charset="0"/>
                <a:cs typeface="Segoe UI" panose="020B0502040204020203" pitchFamily="34" charset="0"/>
              </a:rPr>
              <a:t>Users report unsafe street food vendors or contaminated products (e.g., expired _"samp and beans"_ sold in spaza shops).    - Real-time heatmaps alert Cape Town Health Department to high-risk areas like Khayelitsha or Mitchells Plain.    </a:t>
            </a:r>
          </a:p>
          <a:p>
            <a:pPr marL="342900" indent="-342900">
              <a:buAutoNum type="arabicPeriod"/>
            </a:pPr>
            <a:r>
              <a:rPr lang="en-US" b="1" dirty="0">
                <a:latin typeface="Segoe UI" panose="020B0502040204020203" pitchFamily="34" charset="0"/>
                <a:cs typeface="Segoe UI" panose="020B0502040204020203" pitchFamily="34" charset="0"/>
              </a:rPr>
              <a:t>Multilingual Education: </a:t>
            </a:r>
            <a:r>
              <a:rPr lang="en-US" dirty="0">
                <a:latin typeface="Segoe UI" panose="020B0502040204020203" pitchFamily="34" charset="0"/>
                <a:cs typeface="Segoe UI" panose="020B0502040204020203" pitchFamily="34" charset="0"/>
              </a:rPr>
              <a:t>AI-generated food safety tips in isiXhosa, Afrikaans, and English (e.g., “How to store _pap_ safely”).    - Gamified quizzes: “Earn points for proper handwashing techniques!” </a:t>
            </a:r>
            <a:endParaRPr lang="en-ZA" dirty="0">
              <a:latin typeface="Segoe UI" panose="020B0502040204020203" pitchFamily="34" charset="0"/>
              <a:cs typeface="Segoe UI" panose="020B0502040204020203" pitchFamily="34" charset="0"/>
            </a:endParaRPr>
          </a:p>
          <a:p>
            <a:endParaRPr lang="en-ZA" dirty="0">
              <a:latin typeface="Segoe UI" panose="020B0502040204020203" pitchFamily="34" charset="0"/>
              <a:cs typeface="Segoe UI" panose="020B0502040204020203" pitchFamily="34" charset="0"/>
            </a:endParaRPr>
          </a:p>
        </p:txBody>
      </p:sp>
      <p:pic>
        <p:nvPicPr>
          <p:cNvPr id="7" name="Picture 6" descr="A screenshot of a phone&#10;&#10;AI-generated content may be incorrect.">
            <a:extLst>
              <a:ext uri="{FF2B5EF4-FFF2-40B4-BE49-F238E27FC236}">
                <a16:creationId xmlns:a16="http://schemas.microsoft.com/office/drawing/2014/main" id="{2B4F8181-0562-AD3B-8531-ED39466958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6436" y="-429491"/>
            <a:ext cx="6606938" cy="4955203"/>
          </a:xfrm>
          <a:prstGeom prst="rect">
            <a:avLst/>
          </a:prstGeom>
        </p:spPr>
      </p:pic>
    </p:spTree>
    <p:extLst>
      <p:ext uri="{BB962C8B-B14F-4D97-AF65-F5344CB8AC3E}">
        <p14:creationId xmlns:p14="http://schemas.microsoft.com/office/powerpoint/2010/main" val="3585938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5FE77-824E-9FB8-7D7C-B114A8B00FFD}"/>
              </a:ext>
            </a:extLst>
          </p:cNvPr>
          <p:cNvSpPr>
            <a:spLocks noGrp="1"/>
          </p:cNvSpPr>
          <p:nvPr>
            <p:ph type="title"/>
          </p:nvPr>
        </p:nvSpPr>
        <p:spPr>
          <a:xfrm>
            <a:off x="192315" y="-116114"/>
            <a:ext cx="10131425" cy="1456267"/>
          </a:xfrm>
        </p:spPr>
        <p:txBody>
          <a:bodyPr>
            <a:normAutofit/>
          </a:bodyPr>
          <a:lstStyle/>
          <a:p>
            <a:r>
              <a:rPr lang="en-ZA" sz="4400" b="1" dirty="0"/>
              <a:t>UI/UX Design</a:t>
            </a:r>
          </a:p>
        </p:txBody>
      </p:sp>
      <p:pic>
        <p:nvPicPr>
          <p:cNvPr id="5" name="Picture 4" descr="A screenshot of a phone&#10;&#10;AI-generated content may be incorrect.">
            <a:extLst>
              <a:ext uri="{FF2B5EF4-FFF2-40B4-BE49-F238E27FC236}">
                <a16:creationId xmlns:a16="http://schemas.microsoft.com/office/drawing/2014/main" id="{D4E8F7E8-C15A-D7E5-2B0E-C495C7FAB6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634" y="-835278"/>
            <a:ext cx="11670269" cy="8528555"/>
          </a:xfrm>
          <a:prstGeom prst="rect">
            <a:avLst/>
          </a:prstGeom>
        </p:spPr>
      </p:pic>
    </p:spTree>
    <p:extLst>
      <p:ext uri="{BB962C8B-B14F-4D97-AF65-F5344CB8AC3E}">
        <p14:creationId xmlns:p14="http://schemas.microsoft.com/office/powerpoint/2010/main" val="710199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4D18D1-EB11-7DDD-DDD8-D1A539F79AF1}"/>
              </a:ext>
            </a:extLst>
          </p:cNvPr>
          <p:cNvPicPr>
            <a:picLocks noChangeAspect="1"/>
          </p:cNvPicPr>
          <p:nvPr/>
        </p:nvPicPr>
        <p:blipFill>
          <a:blip r:embed="rId2"/>
          <a:stretch>
            <a:fillRect/>
          </a:stretch>
        </p:blipFill>
        <p:spPr>
          <a:xfrm>
            <a:off x="7887171" y="0"/>
            <a:ext cx="4371211" cy="4371211"/>
          </a:xfrm>
          <a:prstGeom prst="rect">
            <a:avLst/>
          </a:prstGeom>
        </p:spPr>
      </p:pic>
      <p:sp>
        <p:nvSpPr>
          <p:cNvPr id="2" name="Title 1">
            <a:extLst>
              <a:ext uri="{FF2B5EF4-FFF2-40B4-BE49-F238E27FC236}">
                <a16:creationId xmlns:a16="http://schemas.microsoft.com/office/drawing/2014/main" id="{240D5075-FC0F-1D1E-2A98-184A005314C1}"/>
              </a:ext>
            </a:extLst>
          </p:cNvPr>
          <p:cNvSpPr>
            <a:spLocks noGrp="1"/>
          </p:cNvSpPr>
          <p:nvPr>
            <p:ph type="title"/>
          </p:nvPr>
        </p:nvSpPr>
        <p:spPr>
          <a:xfrm>
            <a:off x="470141" y="497457"/>
            <a:ext cx="10131425" cy="1456267"/>
          </a:xfrm>
        </p:spPr>
        <p:txBody>
          <a:bodyPr/>
          <a:lstStyle/>
          <a:p>
            <a:r>
              <a:rPr lang="en-ZA" dirty="0"/>
              <a:t>Use of Artificial Intelligence</a:t>
            </a:r>
          </a:p>
        </p:txBody>
      </p:sp>
      <p:sp>
        <p:nvSpPr>
          <p:cNvPr id="3" name="TextBox 2">
            <a:extLst>
              <a:ext uri="{FF2B5EF4-FFF2-40B4-BE49-F238E27FC236}">
                <a16:creationId xmlns:a16="http://schemas.microsoft.com/office/drawing/2014/main" id="{D14CDDA5-3E8F-A932-A907-D3959B90DB2E}"/>
              </a:ext>
            </a:extLst>
          </p:cNvPr>
          <p:cNvSpPr txBox="1"/>
          <p:nvPr/>
        </p:nvSpPr>
        <p:spPr>
          <a:xfrm>
            <a:off x="685801" y="1638153"/>
            <a:ext cx="7830700" cy="4801314"/>
          </a:xfrm>
          <a:prstGeom prst="rect">
            <a:avLst/>
          </a:prstGeom>
          <a:noFill/>
        </p:spPr>
        <p:txBody>
          <a:bodyPr wrap="square" rtlCol="0">
            <a:spAutoFit/>
          </a:bodyPr>
          <a:lstStyle/>
          <a:p>
            <a:pPr>
              <a:lnSpc>
                <a:spcPct val="150000"/>
              </a:lnSpc>
            </a:pPr>
            <a:r>
              <a:rPr lang="en-ZA" sz="2000" b="1" dirty="0">
                <a:latin typeface="Segoe UI" panose="020B0502040204020203" pitchFamily="34" charset="0"/>
                <a:cs typeface="Segoe UI" panose="020B0502040204020203" pitchFamily="34" charset="0"/>
              </a:rPr>
              <a:t>Computer Vision:</a:t>
            </a:r>
          </a:p>
          <a:p>
            <a:pPr marL="285750" indent="-285750">
              <a:buFont typeface="Arial" panose="020B0604020202020204" pitchFamily="34" charset="0"/>
              <a:buChar char="•"/>
            </a:pPr>
            <a:r>
              <a:rPr lang="en-ZA" dirty="0">
                <a:latin typeface="Segoe UI" panose="020B0502040204020203" pitchFamily="34" charset="0"/>
                <a:cs typeface="Segoe UI" panose="020B0502040204020203" pitchFamily="34" charset="0"/>
              </a:rPr>
              <a:t>Azure Custom Vision trained on 50,000+ images of South African foods (e.g., boerewors, </a:t>
            </a:r>
            <a:r>
              <a:rPr lang="en-ZA" dirty="0" err="1">
                <a:latin typeface="Segoe UI" panose="020B0502040204020203" pitchFamily="34" charset="0"/>
                <a:cs typeface="Segoe UI" panose="020B0502040204020203" pitchFamily="34" charset="0"/>
              </a:rPr>
              <a:t>amasi</a:t>
            </a:r>
            <a:r>
              <a:rPr lang="en-ZA" dirty="0">
                <a:latin typeface="Segoe UI" panose="020B0502040204020203" pitchFamily="34" charset="0"/>
                <a:cs typeface="Segoe UI" panose="020B0502040204020203" pitchFamily="34" charset="0"/>
              </a:rPr>
              <a:t>) to detect spoilage. </a:t>
            </a:r>
          </a:p>
          <a:p>
            <a:endParaRPr lang="en-ZA" dirty="0">
              <a:latin typeface="Segoe UI" panose="020B0502040204020203" pitchFamily="34" charset="0"/>
              <a:cs typeface="Segoe UI" panose="020B0502040204020203" pitchFamily="34" charset="0"/>
            </a:endParaRPr>
          </a:p>
          <a:p>
            <a:pPr>
              <a:lnSpc>
                <a:spcPct val="150000"/>
              </a:lnSpc>
            </a:pPr>
            <a:r>
              <a:rPr lang="en-ZA" sz="2000" b="1" dirty="0">
                <a:latin typeface="Segoe UI" panose="020B0502040204020203" pitchFamily="34" charset="0"/>
                <a:cs typeface="Segoe UI" panose="020B0502040204020203" pitchFamily="34" charset="0"/>
              </a:rPr>
              <a:t>Predictive Analytics: </a:t>
            </a:r>
          </a:p>
          <a:p>
            <a:pPr marL="285750" indent="-285750">
              <a:buFont typeface="Arial" panose="020B0604020202020204" pitchFamily="34" charset="0"/>
              <a:buChar char="•"/>
            </a:pPr>
            <a:r>
              <a:rPr lang="en-ZA" dirty="0">
                <a:latin typeface="Segoe UI" panose="020B0502040204020203" pitchFamily="34" charset="0"/>
                <a:cs typeface="Segoe UI" panose="020B0502040204020203" pitchFamily="34" charset="0"/>
              </a:rPr>
              <a:t>Azure Machine Learning forecasts contamination risks using local data (e.g., water quality reports from Cape Town’s informal settlements). </a:t>
            </a:r>
          </a:p>
          <a:p>
            <a:endParaRPr lang="en-ZA" dirty="0">
              <a:latin typeface="Segoe UI" panose="020B0502040204020203" pitchFamily="34" charset="0"/>
              <a:cs typeface="Segoe UI" panose="020B0502040204020203" pitchFamily="34" charset="0"/>
            </a:endParaRPr>
          </a:p>
          <a:p>
            <a:pPr>
              <a:lnSpc>
                <a:spcPct val="150000"/>
              </a:lnSpc>
            </a:pPr>
            <a:r>
              <a:rPr lang="en-ZA" sz="2000" b="1" dirty="0">
                <a:latin typeface="Segoe UI" panose="020B0502040204020203" pitchFamily="34" charset="0"/>
                <a:cs typeface="Segoe UI" panose="020B0502040204020203" pitchFamily="34" charset="0"/>
              </a:rPr>
              <a:t>Azure AI Services that can be used out of the box:</a:t>
            </a:r>
          </a:p>
          <a:p>
            <a:pPr marL="285750" indent="-285750">
              <a:buFont typeface="Arial" panose="020B0604020202020204" pitchFamily="34" charset="0"/>
              <a:buChar char="•"/>
            </a:pPr>
            <a:r>
              <a:rPr lang="en-ZA" b="1" dirty="0">
                <a:latin typeface="Segoe UI" panose="020B0502040204020203" pitchFamily="34" charset="0"/>
                <a:cs typeface="Segoe UI" panose="020B0502040204020203" pitchFamily="34" charset="0"/>
              </a:rPr>
              <a:t>Azure AI search:</a:t>
            </a:r>
            <a:r>
              <a:rPr lang="en-ZA" dirty="0">
                <a:latin typeface="Segoe UI" panose="020B0502040204020203" pitchFamily="34" charset="0"/>
                <a:cs typeface="Segoe UI" panose="020B0502040204020203" pitchFamily="34" charset="0"/>
              </a:rPr>
              <a:t> to provide a basic description of how selected foods are supposed to look, smell, taste and feel.</a:t>
            </a:r>
          </a:p>
          <a:p>
            <a:pPr marL="285750" indent="-285750">
              <a:buFont typeface="Arial" panose="020B0604020202020204" pitchFamily="34" charset="0"/>
              <a:buChar char="•"/>
            </a:pPr>
            <a:r>
              <a:rPr lang="en-ZA" b="1" dirty="0">
                <a:latin typeface="Segoe UI" panose="020B0502040204020203" pitchFamily="34" charset="0"/>
                <a:cs typeface="Segoe UI" panose="020B0502040204020203" pitchFamily="34" charset="0"/>
              </a:rPr>
              <a:t>Azure AI Translator: </a:t>
            </a:r>
            <a:r>
              <a:rPr lang="en-ZA" dirty="0">
                <a:latin typeface="Segoe UI" panose="020B0502040204020203" pitchFamily="34" charset="0"/>
                <a:cs typeface="Segoe UI" panose="020B0502040204020203" pitchFamily="34" charset="0"/>
              </a:rPr>
              <a:t>to translator the app’s dialogues, menus and text into languages other than English.</a:t>
            </a:r>
          </a:p>
          <a:p>
            <a:pPr marL="285750" indent="-285750">
              <a:buFont typeface="Arial" panose="020B0604020202020204" pitchFamily="34" charset="0"/>
              <a:buChar char="•"/>
            </a:pPr>
            <a:endParaRPr lang="en-ZA" dirty="0">
              <a:latin typeface="Segoe UI" panose="020B0502040204020203" pitchFamily="34" charset="0"/>
              <a:cs typeface="Segoe UI" panose="020B0502040204020203" pitchFamily="34" charset="0"/>
            </a:endParaRPr>
          </a:p>
          <a:p>
            <a:endParaRPr lang="en-ZA"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2077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D5075-FC0F-1D1E-2A98-184A005314C1}"/>
              </a:ext>
            </a:extLst>
          </p:cNvPr>
          <p:cNvSpPr>
            <a:spLocks noGrp="1"/>
          </p:cNvSpPr>
          <p:nvPr>
            <p:ph type="title"/>
          </p:nvPr>
        </p:nvSpPr>
        <p:spPr>
          <a:xfrm>
            <a:off x="331492" y="174694"/>
            <a:ext cx="10131425" cy="1456267"/>
          </a:xfrm>
        </p:spPr>
        <p:txBody>
          <a:bodyPr/>
          <a:lstStyle/>
          <a:p>
            <a:r>
              <a:rPr lang="en-ZA" b="1" dirty="0"/>
              <a:t>Impact</a:t>
            </a:r>
          </a:p>
        </p:txBody>
      </p:sp>
      <p:sp>
        <p:nvSpPr>
          <p:cNvPr id="3" name="TextBox 2">
            <a:extLst>
              <a:ext uri="{FF2B5EF4-FFF2-40B4-BE49-F238E27FC236}">
                <a16:creationId xmlns:a16="http://schemas.microsoft.com/office/drawing/2014/main" id="{D14CDDA5-3E8F-A932-A907-D3959B90DB2E}"/>
              </a:ext>
            </a:extLst>
          </p:cNvPr>
          <p:cNvSpPr txBox="1"/>
          <p:nvPr/>
        </p:nvSpPr>
        <p:spPr>
          <a:xfrm>
            <a:off x="331492" y="1340490"/>
            <a:ext cx="7544426" cy="5355633"/>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What impact would your solution have?</a:t>
            </a:r>
            <a:br>
              <a:rPr kumimoji="0" lang="en-GB"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GB"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This software would have a significant impact on South Africa by promoting healthier eating habits through real-time food freshness analysis. By helping users identify fresh and nutritious food options, it encourages better dietary choices. Additionally, the app fosters good food hygiene practices by educating users on recognizing spoilt produce and proper food storage methods.</a:t>
            </a:r>
          </a:p>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en-GB" sz="16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If the stated problem is solved, how would it improve the lives of the affected users?</a:t>
            </a:r>
            <a:br>
              <a:rPr kumimoji="0" lang="en-GB"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GB"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By enabling users to report sellers dealing in spoiled food, the app helps prevent foodborne illnesses, ultimately reducing healthcare burdens. Its integration with local supermarkets ensures access to fresh produce, making it easier for users to find safe, high-quality food. This fosters a culture of food safety and wellness, benefiting individuals and communities across the country.</a:t>
            </a:r>
          </a:p>
        </p:txBody>
      </p:sp>
      <p:pic>
        <p:nvPicPr>
          <p:cNvPr id="6" name="Graphic 5">
            <a:extLst>
              <a:ext uri="{FF2B5EF4-FFF2-40B4-BE49-F238E27FC236}">
                <a16:creationId xmlns:a16="http://schemas.microsoft.com/office/drawing/2014/main" id="{6278CD6D-7EBF-C0EB-DEDF-3BDD21D44D1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63295" y="0"/>
            <a:ext cx="4762500" cy="4762500"/>
          </a:xfrm>
          <a:prstGeom prst="rect">
            <a:avLst/>
          </a:prstGeom>
        </p:spPr>
      </p:pic>
    </p:spTree>
    <p:extLst>
      <p:ext uri="{BB962C8B-B14F-4D97-AF65-F5344CB8AC3E}">
        <p14:creationId xmlns:p14="http://schemas.microsoft.com/office/powerpoint/2010/main" val="4292496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D5075-FC0F-1D1E-2A98-184A005314C1}"/>
              </a:ext>
            </a:extLst>
          </p:cNvPr>
          <p:cNvSpPr>
            <a:spLocks noGrp="1"/>
          </p:cNvSpPr>
          <p:nvPr>
            <p:ph type="title"/>
          </p:nvPr>
        </p:nvSpPr>
        <p:spPr>
          <a:xfrm>
            <a:off x="642668" y="135147"/>
            <a:ext cx="10131425" cy="1456267"/>
          </a:xfrm>
        </p:spPr>
        <p:txBody>
          <a:bodyPr>
            <a:normAutofit/>
          </a:bodyPr>
          <a:lstStyle/>
          <a:p>
            <a:r>
              <a:rPr lang="en-ZA" sz="4800" dirty="0"/>
              <a:t>Ethics</a:t>
            </a:r>
          </a:p>
        </p:txBody>
      </p:sp>
      <p:sp>
        <p:nvSpPr>
          <p:cNvPr id="3" name="TextBox 2">
            <a:extLst>
              <a:ext uri="{FF2B5EF4-FFF2-40B4-BE49-F238E27FC236}">
                <a16:creationId xmlns:a16="http://schemas.microsoft.com/office/drawing/2014/main" id="{D14CDDA5-3E8F-A932-A907-D3959B90DB2E}"/>
              </a:ext>
            </a:extLst>
          </p:cNvPr>
          <p:cNvSpPr txBox="1"/>
          <p:nvPr/>
        </p:nvSpPr>
        <p:spPr>
          <a:xfrm>
            <a:off x="533400" y="1174753"/>
            <a:ext cx="5687291" cy="4093428"/>
          </a:xfrm>
          <a:prstGeom prst="rect">
            <a:avLst/>
          </a:prstGeom>
          <a:noFill/>
        </p:spPr>
        <p:txBody>
          <a:bodyPr wrap="square" rtlCol="0">
            <a:spAutoFit/>
          </a:bodyPr>
          <a:lstStyle/>
          <a:p>
            <a:pPr marL="285750" indent="-285750">
              <a:buFont typeface="Arial" panose="020B0604020202020204" pitchFamily="34" charset="0"/>
              <a:buChar char="•"/>
            </a:pPr>
            <a:r>
              <a:rPr lang="en-ZA" sz="2000" b="1" dirty="0">
                <a:latin typeface="Segoe UI" panose="020B0502040204020203" pitchFamily="34" charset="0"/>
                <a:cs typeface="Segoe UI" panose="020B0502040204020203" pitchFamily="34" charset="0"/>
              </a:rPr>
              <a:t>Bias Mitigation</a:t>
            </a:r>
            <a:r>
              <a:rPr lang="en-ZA" sz="2000" dirty="0">
                <a:latin typeface="Segoe UI" panose="020B0502040204020203" pitchFamily="34" charset="0"/>
                <a:cs typeface="Segoe UI" panose="020B0502040204020203" pitchFamily="34" charset="0"/>
              </a:rPr>
              <a:t>: The dataset includes foods from all SA cultures (e.g., </a:t>
            </a:r>
            <a:r>
              <a:rPr lang="en-ZA" sz="2000" dirty="0" err="1">
                <a:latin typeface="Segoe UI" panose="020B0502040204020203" pitchFamily="34" charset="0"/>
                <a:cs typeface="Segoe UI" panose="020B0502040204020203" pitchFamily="34" charset="0"/>
              </a:rPr>
              <a:t>morogo</a:t>
            </a:r>
            <a:r>
              <a:rPr lang="en-ZA" sz="2000" dirty="0">
                <a:latin typeface="Segoe UI" panose="020B0502040204020203" pitchFamily="34" charset="0"/>
                <a:cs typeface="Segoe UI" panose="020B0502040204020203" pitchFamily="34" charset="0"/>
              </a:rPr>
              <a:t>, bobotie).   </a:t>
            </a:r>
          </a:p>
          <a:p>
            <a:endParaRPr lang="en-ZA" sz="20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ZA" sz="2000" b="1" dirty="0">
                <a:latin typeface="Segoe UI" panose="020B0502040204020203" pitchFamily="34" charset="0"/>
                <a:cs typeface="Segoe UI" panose="020B0502040204020203" pitchFamily="34" charset="0"/>
              </a:rPr>
              <a:t>Transparency</a:t>
            </a:r>
            <a:r>
              <a:rPr lang="en-ZA" sz="2000" dirty="0">
                <a:latin typeface="Segoe UI" panose="020B0502040204020203" pitchFamily="34" charset="0"/>
                <a:cs typeface="Segoe UI" panose="020B0502040204020203" pitchFamily="34" charset="0"/>
              </a:rPr>
              <a:t>: Explainable AI dashboards in partnership with South African Bureau of Standards (SABS).</a:t>
            </a:r>
          </a:p>
          <a:p>
            <a:pPr marL="285750" indent="-285750">
              <a:buFont typeface="Arial" panose="020B0604020202020204" pitchFamily="34" charset="0"/>
              <a:buChar char="•"/>
            </a:pPr>
            <a:endParaRPr lang="en-ZA" sz="20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ZA" sz="2000" b="1" dirty="0">
                <a:latin typeface="Segoe UI" panose="020B0502040204020203" pitchFamily="34" charset="0"/>
                <a:cs typeface="Segoe UI" panose="020B0502040204020203" pitchFamily="34" charset="0"/>
              </a:rPr>
              <a:t>Legal compliance</a:t>
            </a:r>
            <a:r>
              <a:rPr lang="en-ZA" sz="2000" dirty="0">
                <a:latin typeface="Segoe UI" panose="020B0502040204020203" pitchFamily="34" charset="0"/>
                <a:cs typeface="Segoe UI" panose="020B0502040204020203" pitchFamily="34" charset="0"/>
              </a:rPr>
              <a:t>: Adhere to South Africa’s data protection laws for user consent and data handling</a:t>
            </a:r>
          </a:p>
          <a:p>
            <a:pPr marL="285750" indent="-285750">
              <a:buFont typeface="Arial" panose="020B0604020202020204" pitchFamily="34" charset="0"/>
              <a:buChar char="•"/>
            </a:pPr>
            <a:endParaRPr lang="en-ZA" sz="20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000" b="1" dirty="0">
                <a:latin typeface="Segoe UI" panose="020B0502040204020203" pitchFamily="34" charset="0"/>
                <a:cs typeface="Segoe UI" panose="020B0502040204020203" pitchFamily="34" charset="0"/>
              </a:rPr>
              <a:t>Human Oversight</a:t>
            </a:r>
            <a:r>
              <a:rPr lang="en-US" sz="2000" dirty="0">
                <a:latin typeface="Segoe UI" panose="020B0502040204020203" pitchFamily="34" charset="0"/>
                <a:cs typeface="Segoe UI" panose="020B0502040204020203" pitchFamily="34" charset="0"/>
              </a:rPr>
              <a:t>: It's crucial to have human eyes on the process.</a:t>
            </a:r>
            <a:endParaRPr lang="en-ZA" sz="2000" dirty="0">
              <a:latin typeface="Segoe UI" panose="020B0502040204020203" pitchFamily="34" charset="0"/>
              <a:cs typeface="Segoe UI" panose="020B0502040204020203" pitchFamily="34" charset="0"/>
            </a:endParaRPr>
          </a:p>
        </p:txBody>
      </p:sp>
      <p:pic>
        <p:nvPicPr>
          <p:cNvPr id="5" name="Picture 4" descr="A computer screen with a person and a sword">
            <a:extLst>
              <a:ext uri="{FF2B5EF4-FFF2-40B4-BE49-F238E27FC236}">
                <a16:creationId xmlns:a16="http://schemas.microsoft.com/office/drawing/2014/main" id="{7A01C1F4-E4B2-13BD-65FC-2AE336BED0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6289" y="-188693"/>
            <a:ext cx="7600787" cy="5000518"/>
          </a:xfrm>
          <a:prstGeom prst="rect">
            <a:avLst/>
          </a:prstGeom>
        </p:spPr>
      </p:pic>
    </p:spTree>
    <p:extLst>
      <p:ext uri="{BB962C8B-B14F-4D97-AF65-F5344CB8AC3E}">
        <p14:creationId xmlns:p14="http://schemas.microsoft.com/office/powerpoint/2010/main" val="3897904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D5075-FC0F-1D1E-2A98-184A005314C1}"/>
              </a:ext>
            </a:extLst>
          </p:cNvPr>
          <p:cNvSpPr>
            <a:spLocks noGrp="1"/>
          </p:cNvSpPr>
          <p:nvPr>
            <p:ph type="title"/>
          </p:nvPr>
        </p:nvSpPr>
        <p:spPr>
          <a:xfrm>
            <a:off x="131618" y="57009"/>
            <a:ext cx="10515600" cy="1325563"/>
          </a:xfrm>
        </p:spPr>
        <p:txBody>
          <a:bodyPr>
            <a:normAutofit/>
          </a:bodyPr>
          <a:lstStyle/>
          <a:p>
            <a:r>
              <a:rPr lang="en-ZA" sz="4000" b="1" dirty="0"/>
              <a:t>Cybersecurity (Security and Privacy) </a:t>
            </a:r>
          </a:p>
        </p:txBody>
      </p:sp>
      <p:sp>
        <p:nvSpPr>
          <p:cNvPr id="3" name="TextBox 2">
            <a:extLst>
              <a:ext uri="{FF2B5EF4-FFF2-40B4-BE49-F238E27FC236}">
                <a16:creationId xmlns:a16="http://schemas.microsoft.com/office/drawing/2014/main" id="{D14CDDA5-3E8F-A932-A907-D3959B90DB2E}"/>
              </a:ext>
            </a:extLst>
          </p:cNvPr>
          <p:cNvSpPr txBox="1"/>
          <p:nvPr/>
        </p:nvSpPr>
        <p:spPr>
          <a:xfrm>
            <a:off x="718112" y="1354863"/>
            <a:ext cx="7830700" cy="4093428"/>
          </a:xfrm>
          <a:prstGeom prst="rect">
            <a:avLst/>
          </a:prstGeom>
          <a:noFill/>
        </p:spPr>
        <p:txBody>
          <a:bodyPr wrap="square" rtlCol="0">
            <a:spAutoFit/>
          </a:bodyPr>
          <a:lstStyle/>
          <a:p>
            <a:pPr marL="285750" indent="-285750">
              <a:buFont typeface="Arial" panose="020B0604020202020204" pitchFamily="34" charset="0"/>
              <a:buChar char="•"/>
            </a:pPr>
            <a:r>
              <a:rPr lang="en-US" sz="2000" b="1" dirty="0"/>
              <a:t>Privacy</a:t>
            </a:r>
            <a:r>
              <a:rPr lang="en-US" sz="2000" dirty="0"/>
              <a:t>: Federated learning ensures data from townships stays on-device. Compliant with South Africa’s POPIA (Protection of Personal Information Act).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b="1" dirty="0"/>
              <a:t>Metadata Scrubbing</a:t>
            </a:r>
            <a:r>
              <a:rPr lang="en-US" sz="2000" dirty="0"/>
              <a:t>: Remove any hidden info in the photos, like GPS coordinates or timestamps, that could give away someone's location.</a:t>
            </a:r>
          </a:p>
          <a:p>
            <a:endParaRPr lang="en-US" sz="2000" dirty="0"/>
          </a:p>
          <a:p>
            <a:pPr marL="285750" indent="-285750">
              <a:buFont typeface="Arial" panose="020B0604020202020204" pitchFamily="34" charset="0"/>
              <a:buChar char="•"/>
            </a:pPr>
            <a:r>
              <a:rPr lang="en-US" sz="2000" b="1" dirty="0"/>
              <a:t>User Consent</a:t>
            </a:r>
            <a:r>
              <a:rPr lang="en-US" sz="2000" dirty="0"/>
              <a:t>: Be upfront with users about how their data will be used and get their permission. Give them control over their data, so they can opt out if they want.</a:t>
            </a:r>
          </a:p>
          <a:p>
            <a:pPr marL="285750" indent="-285750">
              <a:buFont typeface="Arial" panose="020B0604020202020204" pitchFamily="34" charset="0"/>
              <a:buChar char="•"/>
            </a:pPr>
            <a:endParaRPr lang="en-US" sz="2000" b="1" u="sng" dirty="0"/>
          </a:p>
          <a:p>
            <a:pPr marL="285750" indent="-285750">
              <a:buFont typeface="Arial" panose="020B0604020202020204" pitchFamily="34" charset="0"/>
              <a:buChar char="•"/>
            </a:pPr>
            <a:r>
              <a:rPr lang="en-US" sz="2000" b="1" dirty="0"/>
              <a:t>AI-Powered Threat Detection</a:t>
            </a:r>
            <a:r>
              <a:rPr lang="en-US" sz="2000" dirty="0"/>
              <a:t>: AI can be used to detect and respond to potential security threats in real-time.</a:t>
            </a:r>
          </a:p>
        </p:txBody>
      </p:sp>
      <p:pic>
        <p:nvPicPr>
          <p:cNvPr id="5" name="Picture 4" descr="A person standing next to a computer with a key and shield&#10;&#10;AI-generated content may be incorrect.">
            <a:extLst>
              <a:ext uri="{FF2B5EF4-FFF2-40B4-BE49-F238E27FC236}">
                <a16:creationId xmlns:a16="http://schemas.microsoft.com/office/drawing/2014/main" id="{8224804D-D048-1AA0-1A5F-40D310A2F2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6581" y="309707"/>
            <a:ext cx="3855419" cy="3247456"/>
          </a:xfrm>
          <a:prstGeom prst="rect">
            <a:avLst/>
          </a:prstGeom>
        </p:spPr>
      </p:pic>
    </p:spTree>
    <p:extLst>
      <p:ext uri="{BB962C8B-B14F-4D97-AF65-F5344CB8AC3E}">
        <p14:creationId xmlns:p14="http://schemas.microsoft.com/office/powerpoint/2010/main" val="29605397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61DDDE80-2DFA-4F2A-B66F-72059846BDAA}"/>
    </a:ext>
  </a:extLst>
</a:theme>
</file>

<file path=docProps/app.xml><?xml version="1.0" encoding="utf-8"?>
<Properties xmlns="http://schemas.openxmlformats.org/officeDocument/2006/extended-properties" xmlns:vt="http://schemas.openxmlformats.org/officeDocument/2006/docPropsVTypes">
  <Template>Celestial</Template>
  <TotalTime>712</TotalTime>
  <Words>802</Words>
  <Application>Microsoft Office PowerPoint</Application>
  <PresentationFormat>Widescreen</PresentationFormat>
  <Paragraphs>49</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Avenir Light</vt:lpstr>
      <vt:lpstr>Calibri</vt:lpstr>
      <vt:lpstr>Calibri Light</vt:lpstr>
      <vt:lpstr>Inter</vt:lpstr>
      <vt:lpstr>Segoe UI</vt:lpstr>
      <vt:lpstr>Celestial</vt:lpstr>
      <vt:lpstr>PowerPoint Presentation</vt:lpstr>
      <vt:lpstr>The Team – Code Breaker</vt:lpstr>
      <vt:lpstr>The Problem</vt:lpstr>
      <vt:lpstr>AI Concept </vt:lpstr>
      <vt:lpstr>UI/UX Design</vt:lpstr>
      <vt:lpstr>Use of Artificial Intelligence</vt:lpstr>
      <vt:lpstr>Impact</vt:lpstr>
      <vt:lpstr>Ethics</vt:lpstr>
      <vt:lpstr>Cybersecurity (Security and Privacy)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Allan Pead</dc:creator>
  <cp:lastModifiedBy>Abubakr Valentine</cp:lastModifiedBy>
  <cp:revision>21</cp:revision>
  <dcterms:created xsi:type="dcterms:W3CDTF">2023-09-08T16:41:40Z</dcterms:created>
  <dcterms:modified xsi:type="dcterms:W3CDTF">2025-02-25T12:21:13Z</dcterms:modified>
</cp:coreProperties>
</file>